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E3F063-19D7-4AA2-AC19-05EBAD599820}" type="datetimeFigureOut">
              <a:rPr lang="en-US" smtClean="0"/>
              <a:t>3/6/2025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8C0D60-39EC-4FBE-A62B-D634AE4456F1}" type="slidenum">
              <a:rPr lang="en-US" smtClean="0"/>
              <a:t>‹#›</a:t>
            </a:fld>
            <a:endParaRPr lang="en-US"/>
          </a:p>
        </p:txBody>
      </p:sp>
    </p:spTree>
    <p:extLst>
      <p:ext uri="{BB962C8B-B14F-4D97-AF65-F5344CB8AC3E}">
        <p14:creationId xmlns:p14="http://schemas.microsoft.com/office/powerpoint/2010/main" val="3606814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56044B-8D1B-4118-8508-83C9F345AB24}" type="datetime8">
              <a:rPr lang="en-US" smtClean="0"/>
              <a:t>3/6/2025 1:11 PM</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1596286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06CA31-BF1B-46F2-9DBA-28D8D7CEB4D6}" type="datetime8">
              <a:rPr lang="en-US" smtClean="0"/>
              <a:t>3/6/2025 1:11 PM</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3224198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54BBA1-2381-48A4-A10B-DB429729FC51}" type="datetime8">
              <a:rPr lang="en-US" smtClean="0"/>
              <a:t>3/6/2025 1:11 PM</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514189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79BA6A-56C3-4EE5-AE2A-01E7C4073305}" type="datetime8">
              <a:rPr lang="en-US" smtClean="0"/>
              <a:t>3/6/2025 1:11 PM</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3104081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93FB1-B4A5-4D65-ABA5-5DACBF675BA3}" type="datetime8">
              <a:rPr lang="en-US" smtClean="0"/>
              <a:t>3/6/2025 1:11 PM</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4198642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7AF885-3BD5-417F-A4C7-84135C10773E}" type="datetime8">
              <a:rPr lang="en-US" smtClean="0"/>
              <a:t>3/6/2025 1:11 PM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1310211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472CF5-3300-4E64-ACF9-14FF634C2E5B}" type="datetime8">
              <a:rPr lang="en-US" smtClean="0"/>
              <a:t>3/6/2025 1:11 PM</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93218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FF6A66-39A2-4213-AF52-4838236FA743}" type="datetime8">
              <a:rPr lang="en-US" smtClean="0"/>
              <a:t>3/6/2025 1:11 PM</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401698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F2A72D-7A53-4546-857A-D2C21799399D}" type="datetime8">
              <a:rPr lang="en-US" smtClean="0"/>
              <a:t>3/6/2025 1:11 PM</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1532975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D3C8A2-4AD8-4EB2-BD30-835060B8D21F}" type="datetime8">
              <a:rPr lang="en-US" smtClean="0"/>
              <a:t>3/6/2025 1:11 PM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1483039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9780E-4188-4353-A9DB-F8AD4DF2A413}" type="datetime8">
              <a:rPr lang="en-US" smtClean="0"/>
              <a:t>3/6/2025 1:11 PM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2A157-3ED7-40E2-BE0F-B9590EFFA851}" type="slidenum">
              <a:rPr lang="en-US" smtClean="0"/>
              <a:t>‹#›</a:t>
            </a:fld>
            <a:endParaRPr lang="en-US"/>
          </a:p>
        </p:txBody>
      </p:sp>
    </p:spTree>
    <p:extLst>
      <p:ext uri="{BB962C8B-B14F-4D97-AF65-F5344CB8AC3E}">
        <p14:creationId xmlns:p14="http://schemas.microsoft.com/office/powerpoint/2010/main" val="1004427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2409B-6519-4560-B345-EE41350E1CEF}" type="datetime8">
              <a:rPr lang="en-US" smtClean="0"/>
              <a:t>3/6/2025 1:11 PM</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2A157-3ED7-40E2-BE0F-B9590EFFA851}" type="slidenum">
              <a:rPr lang="en-US" smtClean="0"/>
              <a:t>‹#›</a:t>
            </a:fld>
            <a:endParaRPr lang="en-US"/>
          </a:p>
        </p:txBody>
      </p:sp>
    </p:spTree>
    <p:extLst>
      <p:ext uri="{BB962C8B-B14F-4D97-AF65-F5344CB8AC3E}">
        <p14:creationId xmlns:p14="http://schemas.microsoft.com/office/powerpoint/2010/main" val="153423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B050"/>
                </a:solidFill>
              </a:rPr>
              <a:t>Adam Sugar Mills Limited</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r>
              <a:rPr lang="en-US" dirty="0" smtClean="0">
                <a:solidFill>
                  <a:schemeClr val="tx1"/>
                </a:solidFill>
              </a:rPr>
              <a:t>Corporate Briefing </a:t>
            </a:r>
          </a:p>
          <a:p>
            <a:r>
              <a:rPr lang="en-US" dirty="0" smtClean="0">
                <a:solidFill>
                  <a:schemeClr val="tx1"/>
                </a:solidFill>
              </a:rPr>
              <a:t>FY-September 30, 2024</a:t>
            </a:r>
          </a:p>
          <a:p>
            <a:r>
              <a:rPr lang="en-US" dirty="0" smtClean="0">
                <a:solidFill>
                  <a:schemeClr val="tx1"/>
                </a:solidFill>
              </a:rPr>
              <a:t>Crushing Season 2023-24</a:t>
            </a:r>
            <a:r>
              <a:rPr lang="en-US" dirty="0" smtClean="0"/>
              <a:t>                        </a:t>
            </a:r>
            <a:endParaRPr lang="en-US" dirty="0"/>
          </a:p>
        </p:txBody>
      </p:sp>
      <p:sp>
        <p:nvSpPr>
          <p:cNvPr id="4" name="Slide Number Placeholder 3"/>
          <p:cNvSpPr>
            <a:spLocks noGrp="1"/>
          </p:cNvSpPr>
          <p:nvPr>
            <p:ph type="sldNum" sz="quarter" idx="12"/>
          </p:nvPr>
        </p:nvSpPr>
        <p:spPr/>
        <p:txBody>
          <a:bodyPr/>
          <a:lstStyle/>
          <a:p>
            <a:fld id="{8282A157-3ED7-40E2-BE0F-B9590EFFA851}" type="slidenum">
              <a:rPr lang="en-US" smtClean="0"/>
              <a:t>1</a:t>
            </a:fld>
            <a:endParaRPr lang="en-US"/>
          </a:p>
        </p:txBody>
      </p:sp>
    </p:spTree>
    <p:extLst>
      <p:ext uri="{BB962C8B-B14F-4D97-AF65-F5344CB8AC3E}">
        <p14:creationId xmlns:p14="http://schemas.microsoft.com/office/powerpoint/2010/main" val="3432130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solidFill>
                  <a:srgbClr val="00B050"/>
                </a:solidFill>
              </a:rPr>
              <a:t>Adam Group of Companies            Brief</a:t>
            </a:r>
            <a:r>
              <a:rPr lang="en-US" dirty="0">
                <a:solidFill>
                  <a:srgbClr val="00B050"/>
                </a:solidFill>
              </a:rPr>
              <a:t> </a:t>
            </a:r>
            <a:r>
              <a:rPr lang="en-US" dirty="0" smtClean="0">
                <a:solidFill>
                  <a:srgbClr val="00B050"/>
                </a:solidFill>
              </a:rPr>
              <a:t>Profile</a:t>
            </a:r>
            <a:endParaRPr lang="en-US" dirty="0">
              <a:solidFill>
                <a:srgbClr val="00B050"/>
              </a:solidFill>
            </a:endParaRPr>
          </a:p>
        </p:txBody>
      </p:sp>
      <p:sp>
        <p:nvSpPr>
          <p:cNvPr id="3" name="Content Placeholder 2"/>
          <p:cNvSpPr>
            <a:spLocks noGrp="1"/>
          </p:cNvSpPr>
          <p:nvPr>
            <p:ph idx="1"/>
          </p:nvPr>
        </p:nvSpPr>
        <p:spPr/>
        <p:txBody>
          <a:bodyPr>
            <a:normAutofit fontScale="40000" lnSpcReduction="20000"/>
          </a:bodyPr>
          <a:lstStyle/>
          <a:p>
            <a:pPr algn="just"/>
            <a:r>
              <a:rPr lang="en-US" sz="3400" dirty="0"/>
              <a:t>The Adam Group of Companies was founded by the late Mr. Haji Adam, who began trading commodities in pre-partition India in 1897. Following the independence of Pakistan in 1947, Mr. Haji Adam relocated his business empire to Karachi, which was then the Federal Capital of Pakistan. The group expanded rapidly, establishing 300 branches all over Asia for the trading of commodities. Additionally, the group acquired tea estates in East Pakistan and formed Adam Tea Limited, introducing the Adam Tea brand</a:t>
            </a:r>
            <a:r>
              <a:rPr lang="en-US" sz="3400" dirty="0" smtClean="0"/>
              <a:t>.</a:t>
            </a:r>
          </a:p>
          <a:p>
            <a:pPr algn="just"/>
            <a:endParaRPr lang="en-US" sz="3400" dirty="0"/>
          </a:p>
          <a:p>
            <a:pPr algn="just"/>
            <a:r>
              <a:rPr lang="en-US" sz="3400" dirty="0"/>
              <a:t>The Adam Group also had previous investments in textile manufacturing, flour &amp; jute mills and construction, to name a few. </a:t>
            </a:r>
            <a:endParaRPr lang="en-US" sz="3400" dirty="0" smtClean="0"/>
          </a:p>
          <a:p>
            <a:pPr algn="just"/>
            <a:endParaRPr lang="en-US" sz="3400" dirty="0"/>
          </a:p>
          <a:p>
            <a:pPr algn="just"/>
            <a:r>
              <a:rPr lang="en-US" sz="3400" b="1" dirty="0"/>
              <a:t>Adam Sugar Mills Limited</a:t>
            </a:r>
            <a:r>
              <a:rPr lang="en-US" sz="3400" dirty="0"/>
              <a:t> was incorporated in Pakistan in 1965 under the name </a:t>
            </a:r>
            <a:r>
              <a:rPr lang="en-US" sz="3400" b="1" dirty="0" err="1"/>
              <a:t>Bahawalnagar</a:t>
            </a:r>
            <a:r>
              <a:rPr lang="en-US" sz="3400" b="1" dirty="0"/>
              <a:t> Sugar Mills Limited</a:t>
            </a:r>
            <a:r>
              <a:rPr lang="en-US" sz="3400" dirty="0"/>
              <a:t>. In 1985, the Company’s name was changed to </a:t>
            </a:r>
            <a:r>
              <a:rPr lang="en-US" sz="3400" b="1" dirty="0"/>
              <a:t>Adam Sugar Mills Limited</a:t>
            </a:r>
            <a:r>
              <a:rPr lang="en-US" sz="3400" dirty="0"/>
              <a:t>. The shares of the Company are listed on the Pakistan Stock Exchange (Guarantee) Limited</a:t>
            </a:r>
            <a:r>
              <a:rPr lang="en-US" sz="3400" dirty="0" smtClean="0"/>
              <a:t>.</a:t>
            </a:r>
          </a:p>
          <a:p>
            <a:pPr algn="just"/>
            <a:endParaRPr lang="en-US" sz="3400" dirty="0"/>
          </a:p>
          <a:p>
            <a:pPr algn="just"/>
            <a:r>
              <a:rPr lang="en-US" sz="3400" dirty="0"/>
              <a:t>The Adam Group further diversified its operations by establishing Adam Pakistan Limited, focused on the export of textile fabrics, and Adam Lubricants Limited, which specializes in oil blending</a:t>
            </a:r>
            <a:r>
              <a:rPr lang="en-US" sz="3400" dirty="0" smtClean="0"/>
              <a:t>.</a:t>
            </a:r>
          </a:p>
          <a:p>
            <a:pPr algn="just"/>
            <a:endParaRPr lang="en-US" sz="3400" dirty="0"/>
          </a:p>
          <a:p>
            <a:pPr algn="just"/>
            <a:r>
              <a:rPr lang="en-US" sz="3400" dirty="0"/>
              <a:t>Today, </a:t>
            </a:r>
            <a:r>
              <a:rPr lang="en-US" sz="3400" b="1" dirty="0"/>
              <a:t>Adam Sugar Mills Limited</a:t>
            </a:r>
            <a:r>
              <a:rPr lang="en-US" sz="3400" dirty="0"/>
              <a:t> stands as the flagship company of the group, strategically located in the prime sugarcane-growing region of </a:t>
            </a:r>
            <a:r>
              <a:rPr lang="en-US" sz="3400" dirty="0" err="1"/>
              <a:t>Chishtian</a:t>
            </a:r>
            <a:r>
              <a:rPr lang="en-US" sz="3400" dirty="0"/>
              <a:t>, in the </a:t>
            </a:r>
            <a:r>
              <a:rPr lang="en-US" sz="3400" dirty="0" err="1"/>
              <a:t>Bahawalnagar</a:t>
            </a:r>
            <a:r>
              <a:rPr lang="en-US" sz="3400" dirty="0"/>
              <a:t> district.</a:t>
            </a:r>
          </a:p>
          <a:p>
            <a:endParaRPr lang="en-US" dirty="0"/>
          </a:p>
        </p:txBody>
      </p:sp>
      <p:sp>
        <p:nvSpPr>
          <p:cNvPr id="4" name="Slide Number Placeholder 3"/>
          <p:cNvSpPr>
            <a:spLocks noGrp="1"/>
          </p:cNvSpPr>
          <p:nvPr>
            <p:ph type="sldNum" sz="quarter" idx="12"/>
          </p:nvPr>
        </p:nvSpPr>
        <p:spPr/>
        <p:txBody>
          <a:bodyPr/>
          <a:lstStyle/>
          <a:p>
            <a:fld id="{8282A157-3ED7-40E2-BE0F-B9590EFFA851}" type="slidenum">
              <a:rPr lang="en-US" smtClean="0"/>
              <a:t>2</a:t>
            </a:fld>
            <a:endParaRPr lang="en-US"/>
          </a:p>
        </p:txBody>
      </p:sp>
    </p:spTree>
    <p:extLst>
      <p:ext uri="{BB962C8B-B14F-4D97-AF65-F5344CB8AC3E}">
        <p14:creationId xmlns:p14="http://schemas.microsoft.com/office/powerpoint/2010/main" val="976782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rPr>
              <a:t>Adam </a:t>
            </a:r>
            <a:r>
              <a:rPr lang="en-US" b="1" dirty="0">
                <a:solidFill>
                  <a:srgbClr val="00B050"/>
                </a:solidFill>
              </a:rPr>
              <a:t>Sugar Mills </a:t>
            </a:r>
            <a:r>
              <a:rPr lang="en-US" b="1" dirty="0" smtClean="0">
                <a:solidFill>
                  <a:srgbClr val="00B050"/>
                </a:solidFill>
              </a:rPr>
              <a:t>Limited        Corporate Information </a:t>
            </a:r>
            <a:endParaRPr lang="en-US" dirty="0">
              <a:solidFill>
                <a:srgbClr val="00B05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6258503"/>
              </p:ext>
            </p:extLst>
          </p:nvPr>
        </p:nvGraphicFramePr>
        <p:xfrm>
          <a:off x="1619672" y="1700808"/>
          <a:ext cx="6506338" cy="4417695"/>
        </p:xfrm>
        <a:graphic>
          <a:graphicData uri="http://schemas.openxmlformats.org/drawingml/2006/table">
            <a:tbl>
              <a:tblPr firstRow="1" firstCol="1" bandRow="1">
                <a:tableStyleId>{5C22544A-7EE6-4342-B048-85BDC9FD1C3A}</a:tableStyleId>
              </a:tblPr>
              <a:tblGrid>
                <a:gridCol w="2988818"/>
                <a:gridCol w="3517520"/>
              </a:tblGrid>
              <a:tr h="381000">
                <a:tc>
                  <a:txBody>
                    <a:bodyPr/>
                    <a:lstStyle/>
                    <a:p>
                      <a:pPr algn="ctr">
                        <a:lnSpc>
                          <a:spcPct val="107000"/>
                        </a:lnSpc>
                        <a:spcAft>
                          <a:spcPts val="800"/>
                        </a:spcAft>
                      </a:pPr>
                      <a:r>
                        <a:rPr lang="en-US" sz="1400" dirty="0">
                          <a:effectLst/>
                        </a:rPr>
                        <a:t>  Corporate Structure</a:t>
                      </a:r>
                      <a:endParaRPr lang="en-US" sz="1400" dirty="0">
                        <a:effectLst/>
                        <a:latin typeface="Calibri"/>
                        <a:ea typeface="Calibri"/>
                        <a:cs typeface="Arial"/>
                      </a:endParaRPr>
                    </a:p>
                  </a:txBody>
                  <a:tcPr marL="0" marR="0" marT="0" marB="0" anchor="ctr"/>
                </a:tc>
                <a:tc>
                  <a:txBody>
                    <a:bodyPr/>
                    <a:lstStyle/>
                    <a:p>
                      <a:pPr>
                        <a:lnSpc>
                          <a:spcPct val="107000"/>
                        </a:lnSpc>
                        <a:spcAft>
                          <a:spcPts val="800"/>
                        </a:spcAft>
                      </a:pPr>
                      <a:r>
                        <a:rPr lang="en-US" sz="1400" dirty="0" smtClean="0">
                          <a:effectLst/>
                        </a:rPr>
                        <a:t>Public </a:t>
                      </a:r>
                      <a:r>
                        <a:rPr lang="en-US" sz="1400" dirty="0">
                          <a:effectLst/>
                        </a:rPr>
                        <a:t>Limited Company quoted on Pakistan Stock Exchange</a:t>
                      </a:r>
                      <a:endParaRPr lang="en-US" sz="1400" dirty="0">
                        <a:effectLst/>
                        <a:latin typeface="Calibri"/>
                        <a:ea typeface="Calibri"/>
                        <a:cs typeface="Arial"/>
                      </a:endParaRPr>
                    </a:p>
                  </a:txBody>
                  <a:tcPr marL="0" marR="0" marT="0" marB="0" anchor="ctr"/>
                </a:tc>
              </a:tr>
              <a:tr h="381000">
                <a:tc>
                  <a:txBody>
                    <a:bodyPr/>
                    <a:lstStyle/>
                    <a:p>
                      <a:pPr>
                        <a:lnSpc>
                          <a:spcPct val="107000"/>
                        </a:lnSpc>
                        <a:spcAft>
                          <a:spcPts val="800"/>
                        </a:spcAft>
                      </a:pPr>
                      <a:r>
                        <a:rPr lang="en-US" sz="1400">
                          <a:effectLst/>
                        </a:rPr>
                        <a:t>  Date of Incorporation</a:t>
                      </a:r>
                      <a:endParaRPr lang="en-US" sz="1400">
                        <a:effectLst/>
                        <a:latin typeface="Calibri"/>
                        <a:ea typeface="Calibri"/>
                        <a:cs typeface="Arial"/>
                      </a:endParaRPr>
                    </a:p>
                  </a:txBody>
                  <a:tcPr marL="0" marR="0" marT="0" marB="0" anchor="ctr"/>
                </a:tc>
                <a:tc>
                  <a:txBody>
                    <a:bodyPr/>
                    <a:lstStyle/>
                    <a:p>
                      <a:pPr>
                        <a:lnSpc>
                          <a:spcPct val="107000"/>
                        </a:lnSpc>
                        <a:spcAft>
                          <a:spcPts val="800"/>
                        </a:spcAft>
                      </a:pPr>
                      <a:r>
                        <a:rPr lang="en-US" sz="1400" dirty="0">
                          <a:effectLst/>
                        </a:rPr>
                        <a:t>  19 October, 1965</a:t>
                      </a:r>
                      <a:endParaRPr lang="en-US" sz="1400" dirty="0">
                        <a:effectLst/>
                        <a:latin typeface="Calibri"/>
                        <a:ea typeface="Calibri"/>
                        <a:cs typeface="Arial"/>
                      </a:endParaRPr>
                    </a:p>
                  </a:txBody>
                  <a:tcPr marL="0" marR="0" marT="0" marB="0" anchor="ctr"/>
                </a:tc>
              </a:tr>
              <a:tr h="381000">
                <a:tc>
                  <a:txBody>
                    <a:bodyPr/>
                    <a:lstStyle/>
                    <a:p>
                      <a:pPr>
                        <a:lnSpc>
                          <a:spcPct val="107000"/>
                        </a:lnSpc>
                        <a:spcAft>
                          <a:spcPts val="800"/>
                        </a:spcAft>
                      </a:pPr>
                      <a:r>
                        <a:rPr lang="en-US" sz="1400" dirty="0">
                          <a:effectLst/>
                        </a:rPr>
                        <a:t>  Date of Commencement of Business</a:t>
                      </a:r>
                      <a:endParaRPr lang="en-US" sz="1400" dirty="0">
                        <a:effectLst/>
                        <a:latin typeface="Calibri"/>
                        <a:ea typeface="Calibri"/>
                        <a:cs typeface="Arial"/>
                      </a:endParaRPr>
                    </a:p>
                  </a:txBody>
                  <a:tcPr marL="0" marR="0" marT="0" marB="0" anchor="ctr"/>
                </a:tc>
                <a:tc>
                  <a:txBody>
                    <a:bodyPr/>
                    <a:lstStyle/>
                    <a:p>
                      <a:pPr>
                        <a:lnSpc>
                          <a:spcPct val="107000"/>
                        </a:lnSpc>
                        <a:spcAft>
                          <a:spcPts val="800"/>
                        </a:spcAft>
                      </a:pPr>
                      <a:r>
                        <a:rPr lang="en-US" sz="1400" dirty="0">
                          <a:effectLst/>
                        </a:rPr>
                        <a:t>  24 November, 1965</a:t>
                      </a:r>
                      <a:endParaRPr lang="en-US" sz="1400" dirty="0">
                        <a:effectLst/>
                        <a:latin typeface="Calibri"/>
                        <a:ea typeface="Calibri"/>
                        <a:cs typeface="Arial"/>
                      </a:endParaRPr>
                    </a:p>
                  </a:txBody>
                  <a:tcPr marL="0" marR="0" marT="0" marB="0" anchor="ctr"/>
                </a:tc>
              </a:tr>
              <a:tr h="381000">
                <a:tc>
                  <a:txBody>
                    <a:bodyPr/>
                    <a:lstStyle/>
                    <a:p>
                      <a:pPr>
                        <a:lnSpc>
                          <a:spcPct val="107000"/>
                        </a:lnSpc>
                        <a:spcAft>
                          <a:spcPts val="800"/>
                        </a:spcAft>
                      </a:pPr>
                      <a:r>
                        <a:rPr lang="en-US" sz="1400">
                          <a:effectLst/>
                        </a:rPr>
                        <a:t>  Date Of Commercial Production</a:t>
                      </a:r>
                      <a:endParaRPr lang="en-US" sz="1400">
                        <a:effectLst/>
                        <a:latin typeface="Calibri"/>
                        <a:ea typeface="Calibri"/>
                        <a:cs typeface="Arial"/>
                      </a:endParaRPr>
                    </a:p>
                  </a:txBody>
                  <a:tcPr marL="0" marR="0" marT="0" marB="0" anchor="ctr"/>
                </a:tc>
                <a:tc>
                  <a:txBody>
                    <a:bodyPr/>
                    <a:lstStyle/>
                    <a:p>
                      <a:pPr>
                        <a:lnSpc>
                          <a:spcPct val="107000"/>
                        </a:lnSpc>
                        <a:spcAft>
                          <a:spcPts val="800"/>
                        </a:spcAft>
                      </a:pPr>
                      <a:r>
                        <a:rPr lang="en-US" sz="1400" dirty="0">
                          <a:effectLst/>
                        </a:rPr>
                        <a:t>  15 October, 1966</a:t>
                      </a:r>
                      <a:endParaRPr lang="en-US" sz="1400" dirty="0">
                        <a:effectLst/>
                        <a:latin typeface="Calibri"/>
                        <a:ea typeface="Calibri"/>
                        <a:cs typeface="Arial"/>
                      </a:endParaRPr>
                    </a:p>
                  </a:txBody>
                  <a:tcPr marL="0" marR="0" marT="0" marB="0" anchor="ctr"/>
                </a:tc>
              </a:tr>
              <a:tr h="381000">
                <a:tc>
                  <a:txBody>
                    <a:bodyPr/>
                    <a:lstStyle/>
                    <a:p>
                      <a:pPr>
                        <a:lnSpc>
                          <a:spcPct val="107000"/>
                        </a:lnSpc>
                        <a:spcAft>
                          <a:spcPts val="800"/>
                        </a:spcAft>
                      </a:pPr>
                      <a:r>
                        <a:rPr lang="en-US" sz="1400">
                          <a:effectLst/>
                        </a:rPr>
                        <a:t>  Brief Description of Business  Activities</a:t>
                      </a:r>
                      <a:endParaRPr lang="en-US" sz="1400">
                        <a:effectLst/>
                        <a:latin typeface="Calibri"/>
                        <a:ea typeface="Calibri"/>
                        <a:cs typeface="Arial"/>
                      </a:endParaRPr>
                    </a:p>
                  </a:txBody>
                  <a:tcPr marL="0" marR="0" marT="0" marB="0" anchor="ctr"/>
                </a:tc>
                <a:tc>
                  <a:txBody>
                    <a:bodyPr/>
                    <a:lstStyle/>
                    <a:p>
                      <a:pPr>
                        <a:lnSpc>
                          <a:spcPct val="107000"/>
                        </a:lnSpc>
                        <a:spcAft>
                          <a:spcPts val="800"/>
                        </a:spcAft>
                      </a:pPr>
                      <a:r>
                        <a:rPr lang="en-US" sz="1400" dirty="0">
                          <a:effectLst/>
                        </a:rPr>
                        <a:t>  Production and Sale of Sugar</a:t>
                      </a:r>
                      <a:endParaRPr lang="en-US" sz="1400" dirty="0">
                        <a:effectLst/>
                        <a:latin typeface="Calibri"/>
                        <a:ea typeface="Calibri"/>
                        <a:cs typeface="Arial"/>
                      </a:endParaRPr>
                    </a:p>
                  </a:txBody>
                  <a:tcPr marL="0" marR="0" marT="0" marB="0" anchor="ctr"/>
                </a:tc>
              </a:tr>
              <a:tr h="381000">
                <a:tc>
                  <a:txBody>
                    <a:bodyPr/>
                    <a:lstStyle/>
                    <a:p>
                      <a:pPr lvl="0" algn="l">
                        <a:lnSpc>
                          <a:spcPct val="107000"/>
                        </a:lnSpc>
                        <a:spcAft>
                          <a:spcPts val="800"/>
                        </a:spcAft>
                      </a:pPr>
                      <a:r>
                        <a:rPr lang="en-US" sz="1400" dirty="0" smtClean="0">
                          <a:effectLst/>
                          <a:latin typeface="Calibri"/>
                          <a:ea typeface="Calibri"/>
                          <a:cs typeface="Arial"/>
                        </a:rPr>
                        <a:t>  Mills </a:t>
                      </a:r>
                    </a:p>
                  </a:txBody>
                  <a:tcPr marL="0" marR="0" marT="0" marB="0" anchor="ctr"/>
                </a:tc>
                <a:tc>
                  <a:txBody>
                    <a:bodyPr/>
                    <a:lstStyle/>
                    <a:p>
                      <a:pPr marL="0" algn="l" defTabSz="914400" rtl="0" eaLnBrk="1" latinLnBrk="0" hangingPunct="1">
                        <a:lnSpc>
                          <a:spcPct val="107000"/>
                        </a:lnSpc>
                        <a:spcAft>
                          <a:spcPts val="800"/>
                        </a:spcAft>
                      </a:pPr>
                      <a:r>
                        <a:rPr lang="en-US" sz="1400" kern="120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Chishtian</a:t>
                      </a:r>
                      <a:r>
                        <a:rPr lang="en-US" sz="1400" kern="1200" dirty="0" smtClean="0">
                          <a:solidFill>
                            <a:schemeClr val="dk1"/>
                          </a:solidFill>
                          <a:effectLst/>
                          <a:latin typeface="+mn-lt"/>
                          <a:ea typeface="+mn-ea"/>
                          <a:cs typeface="+mn-cs"/>
                        </a:rPr>
                        <a:t>, District </a:t>
                      </a:r>
                      <a:r>
                        <a:rPr lang="en-US" sz="1400" kern="1200" dirty="0" err="1" smtClean="0">
                          <a:solidFill>
                            <a:schemeClr val="dk1"/>
                          </a:solidFill>
                          <a:effectLst/>
                          <a:latin typeface="+mn-lt"/>
                          <a:ea typeface="+mn-ea"/>
                          <a:cs typeface="+mn-cs"/>
                        </a:rPr>
                        <a:t>Bahawalnagar</a:t>
                      </a:r>
                      <a:r>
                        <a:rPr lang="en-US" sz="1400" kern="1200" dirty="0" smtClean="0">
                          <a:solidFill>
                            <a:schemeClr val="dk1"/>
                          </a:solidFill>
                          <a:effectLst/>
                          <a:latin typeface="+mn-lt"/>
                          <a:ea typeface="+mn-ea"/>
                          <a:cs typeface="+mn-cs"/>
                        </a:rPr>
                        <a:t>, Punjab</a:t>
                      </a:r>
                      <a:endParaRPr lang="en-US" sz="1400" kern="1200" dirty="0">
                        <a:solidFill>
                          <a:schemeClr val="dk1"/>
                        </a:solidFill>
                        <a:effectLst/>
                        <a:latin typeface="+mn-lt"/>
                        <a:ea typeface="+mn-ea"/>
                        <a:cs typeface="+mn-cs"/>
                      </a:endParaRPr>
                    </a:p>
                  </a:txBody>
                  <a:tcPr marL="0" marR="0" marT="0" marB="0" anchor="ctr"/>
                </a:tc>
              </a:tr>
              <a:tr h="381000">
                <a:tc>
                  <a:txBody>
                    <a:bodyPr/>
                    <a:lstStyle/>
                    <a:p>
                      <a:pPr algn="l">
                        <a:lnSpc>
                          <a:spcPct val="107000"/>
                        </a:lnSpc>
                        <a:spcAft>
                          <a:spcPts val="800"/>
                        </a:spcAft>
                      </a:pPr>
                      <a:r>
                        <a:rPr lang="en-US" sz="1400" dirty="0" smtClean="0">
                          <a:effectLst/>
                          <a:latin typeface="Calibri"/>
                          <a:ea typeface="Calibri"/>
                          <a:cs typeface="Arial"/>
                        </a:rPr>
                        <a:t>  Registered Office    </a:t>
                      </a:r>
                      <a:endParaRPr lang="en-US" sz="1400" dirty="0">
                        <a:effectLst/>
                        <a:latin typeface="Calibri"/>
                        <a:ea typeface="Calibri"/>
                        <a:cs typeface="Arial"/>
                      </a:endParaRPr>
                    </a:p>
                  </a:txBody>
                  <a:tcPr marL="0" marR="0" marT="0" marB="0" anchor="ctr"/>
                </a:tc>
                <a:tc>
                  <a:txBody>
                    <a:bodyPr/>
                    <a:lstStyle/>
                    <a:p>
                      <a:pPr>
                        <a:lnSpc>
                          <a:spcPct val="107000"/>
                        </a:lnSpc>
                        <a:spcAft>
                          <a:spcPts val="800"/>
                        </a:spcAft>
                      </a:pPr>
                      <a:r>
                        <a:rPr lang="en-US" sz="1400" dirty="0" smtClean="0">
                          <a:effectLst/>
                          <a:latin typeface="Calibri"/>
                          <a:ea typeface="Calibri"/>
                          <a:cs typeface="Arial"/>
                        </a:rPr>
                        <a:t>Haji Adam Chambers,</a:t>
                      </a:r>
                      <a:r>
                        <a:rPr lang="en-US" sz="1400" baseline="0" dirty="0" smtClean="0">
                          <a:effectLst/>
                          <a:latin typeface="Calibri"/>
                          <a:ea typeface="Calibri"/>
                          <a:cs typeface="Arial"/>
                        </a:rPr>
                        <a:t> I.I </a:t>
                      </a:r>
                      <a:r>
                        <a:rPr lang="en-US" sz="1400" baseline="0" dirty="0" err="1" smtClean="0">
                          <a:effectLst/>
                          <a:latin typeface="Calibri"/>
                          <a:ea typeface="Calibri"/>
                          <a:cs typeface="Arial"/>
                        </a:rPr>
                        <a:t>Chundrigar</a:t>
                      </a:r>
                      <a:r>
                        <a:rPr lang="en-US" sz="1400" baseline="0" dirty="0" smtClean="0">
                          <a:effectLst/>
                          <a:latin typeface="Calibri"/>
                          <a:ea typeface="Calibri"/>
                          <a:cs typeface="Arial"/>
                        </a:rPr>
                        <a:t> Road, Karachi</a:t>
                      </a:r>
                      <a:endParaRPr lang="en-US" sz="1400" dirty="0">
                        <a:effectLst/>
                        <a:latin typeface="Calibri"/>
                        <a:ea typeface="Calibri"/>
                        <a:cs typeface="Arial"/>
                      </a:endParaRPr>
                    </a:p>
                  </a:txBody>
                  <a:tcPr marL="0" marR="0" marT="0" marB="0" anchor="ctr"/>
                </a:tc>
              </a:tr>
              <a:tr h="381000">
                <a:tc>
                  <a:txBody>
                    <a:bodyPr/>
                    <a:lstStyle/>
                    <a:p>
                      <a:pPr>
                        <a:lnSpc>
                          <a:spcPct val="107000"/>
                        </a:lnSpc>
                        <a:spcAft>
                          <a:spcPts val="800"/>
                        </a:spcAft>
                      </a:pPr>
                      <a:r>
                        <a:rPr lang="en-US" sz="1400" dirty="0">
                          <a:effectLst/>
                        </a:rPr>
                        <a:t>  National Tax Number</a:t>
                      </a:r>
                      <a:endParaRPr lang="en-US" sz="1400" dirty="0">
                        <a:effectLst/>
                        <a:latin typeface="Calibri"/>
                        <a:ea typeface="Calibri"/>
                        <a:cs typeface="Arial"/>
                      </a:endParaRPr>
                    </a:p>
                  </a:txBody>
                  <a:tcPr marL="0" marR="0" marT="0" marB="0" anchor="ctr"/>
                </a:tc>
                <a:tc>
                  <a:txBody>
                    <a:bodyPr/>
                    <a:lstStyle/>
                    <a:p>
                      <a:pPr>
                        <a:lnSpc>
                          <a:spcPct val="107000"/>
                        </a:lnSpc>
                        <a:spcAft>
                          <a:spcPts val="800"/>
                        </a:spcAft>
                      </a:pPr>
                      <a:r>
                        <a:rPr lang="en-US" sz="1400" dirty="0">
                          <a:effectLst/>
                        </a:rPr>
                        <a:t>  0709384-5</a:t>
                      </a:r>
                      <a:endParaRPr lang="en-US" sz="1400" dirty="0">
                        <a:effectLst/>
                        <a:latin typeface="Calibri"/>
                        <a:ea typeface="Calibri"/>
                        <a:cs typeface="Arial"/>
                      </a:endParaRPr>
                    </a:p>
                  </a:txBody>
                  <a:tcPr marL="0" marR="0" marT="0" marB="0" anchor="ctr"/>
                </a:tc>
              </a:tr>
              <a:tr h="381000">
                <a:tc>
                  <a:txBody>
                    <a:bodyPr/>
                    <a:lstStyle/>
                    <a:p>
                      <a:pPr>
                        <a:lnSpc>
                          <a:spcPct val="107000"/>
                        </a:lnSpc>
                        <a:spcAft>
                          <a:spcPts val="800"/>
                        </a:spcAft>
                      </a:pPr>
                      <a:r>
                        <a:rPr lang="en-US" sz="1400">
                          <a:effectLst/>
                        </a:rPr>
                        <a:t>  Company Registration Number</a:t>
                      </a:r>
                      <a:endParaRPr lang="en-US" sz="1400">
                        <a:effectLst/>
                        <a:latin typeface="Calibri"/>
                        <a:ea typeface="Calibri"/>
                        <a:cs typeface="Arial"/>
                      </a:endParaRPr>
                    </a:p>
                  </a:txBody>
                  <a:tcPr marL="0" marR="0" marT="0" marB="0" anchor="ctr"/>
                </a:tc>
                <a:tc>
                  <a:txBody>
                    <a:bodyPr/>
                    <a:lstStyle/>
                    <a:p>
                      <a:pPr>
                        <a:lnSpc>
                          <a:spcPct val="107000"/>
                        </a:lnSpc>
                        <a:spcAft>
                          <a:spcPts val="800"/>
                        </a:spcAft>
                      </a:pPr>
                      <a:r>
                        <a:rPr lang="en-US" sz="1400" dirty="0">
                          <a:effectLst/>
                        </a:rPr>
                        <a:t>  0002165</a:t>
                      </a:r>
                      <a:endParaRPr lang="en-US" sz="1400" dirty="0">
                        <a:effectLst/>
                        <a:latin typeface="Calibri"/>
                        <a:ea typeface="Calibri"/>
                        <a:cs typeface="Arial"/>
                      </a:endParaRPr>
                    </a:p>
                  </a:txBody>
                  <a:tcPr marL="0" marR="0" marT="0" marB="0" anchor="ctr"/>
                </a:tc>
              </a:tr>
              <a:tr h="381000">
                <a:tc>
                  <a:txBody>
                    <a:bodyPr/>
                    <a:lstStyle/>
                    <a:p>
                      <a:pPr>
                        <a:lnSpc>
                          <a:spcPct val="107000"/>
                        </a:lnSpc>
                        <a:spcAft>
                          <a:spcPts val="800"/>
                        </a:spcAft>
                      </a:pPr>
                      <a:r>
                        <a:rPr lang="en-US" sz="1400">
                          <a:effectLst/>
                        </a:rPr>
                        <a:t> Company Symbol at Stock Exchanges</a:t>
                      </a:r>
                      <a:endParaRPr lang="en-US" sz="1400">
                        <a:effectLst/>
                        <a:latin typeface="Calibri"/>
                        <a:ea typeface="Calibri"/>
                        <a:cs typeface="Arial"/>
                      </a:endParaRPr>
                    </a:p>
                  </a:txBody>
                  <a:tcPr marL="0" marR="0" marT="0" marB="0" anchor="ctr"/>
                </a:tc>
                <a:tc>
                  <a:txBody>
                    <a:bodyPr/>
                    <a:lstStyle/>
                    <a:p>
                      <a:pPr>
                        <a:lnSpc>
                          <a:spcPct val="107000"/>
                        </a:lnSpc>
                        <a:spcAft>
                          <a:spcPts val="800"/>
                        </a:spcAft>
                      </a:pPr>
                      <a:r>
                        <a:rPr lang="en-US" sz="1400" dirty="0">
                          <a:effectLst/>
                        </a:rPr>
                        <a:t>  ADAMS</a:t>
                      </a:r>
                      <a:endParaRPr lang="en-US" sz="1400" dirty="0">
                        <a:effectLst/>
                        <a:latin typeface="Calibri"/>
                        <a:ea typeface="Calibri"/>
                        <a:cs typeface="Arial"/>
                      </a:endParaRPr>
                    </a:p>
                  </a:txBody>
                  <a:tcPr marL="0" marR="0" marT="0" marB="0" anchor="ctr"/>
                </a:tc>
              </a:tr>
              <a:tr h="381000">
                <a:tc>
                  <a:txBody>
                    <a:bodyPr/>
                    <a:lstStyle/>
                    <a:p>
                      <a:pPr>
                        <a:lnSpc>
                          <a:spcPct val="107000"/>
                        </a:lnSpc>
                        <a:spcAft>
                          <a:spcPts val="800"/>
                        </a:spcAft>
                      </a:pPr>
                      <a:r>
                        <a:rPr lang="en-US" sz="1400">
                          <a:effectLst/>
                        </a:rPr>
                        <a:t> Credit Rating</a:t>
                      </a:r>
                      <a:endParaRPr lang="en-US" sz="1400">
                        <a:effectLst/>
                        <a:latin typeface="Calibri"/>
                        <a:ea typeface="Calibri"/>
                        <a:cs typeface="Arial"/>
                      </a:endParaRPr>
                    </a:p>
                  </a:txBody>
                  <a:tcPr marL="0" marR="0" marT="0" marB="0" anchor="ctr"/>
                </a:tc>
                <a:tc>
                  <a:txBody>
                    <a:bodyPr/>
                    <a:lstStyle/>
                    <a:p>
                      <a:pPr>
                        <a:lnSpc>
                          <a:spcPct val="107000"/>
                        </a:lnSpc>
                        <a:spcAft>
                          <a:spcPts val="0"/>
                        </a:spcAft>
                      </a:pPr>
                      <a:r>
                        <a:rPr lang="en-US" sz="1400" dirty="0">
                          <a:effectLst/>
                        </a:rPr>
                        <a:t>  Long Term     A -</a:t>
                      </a:r>
                    </a:p>
                    <a:p>
                      <a:pPr>
                        <a:lnSpc>
                          <a:spcPct val="107000"/>
                        </a:lnSpc>
                        <a:spcAft>
                          <a:spcPts val="0"/>
                        </a:spcAft>
                      </a:pPr>
                      <a:r>
                        <a:rPr lang="en-US" sz="1400" dirty="0">
                          <a:effectLst/>
                        </a:rPr>
                        <a:t>  Short Term    A -2</a:t>
                      </a:r>
                      <a:endParaRPr lang="en-US" sz="1400" dirty="0">
                        <a:effectLst/>
                        <a:latin typeface="Calibri"/>
                        <a:ea typeface="Calibri"/>
                        <a:cs typeface="Arial"/>
                      </a:endParaRPr>
                    </a:p>
                  </a:txBody>
                  <a:tcPr marL="0" marR="0" marT="0" marB="0" anchor="ctr"/>
                </a:tc>
              </a:tr>
            </a:tbl>
          </a:graphicData>
        </a:graphic>
      </p:graphicFrame>
      <p:sp>
        <p:nvSpPr>
          <p:cNvPr id="3" name="Slide Number Placeholder 2"/>
          <p:cNvSpPr>
            <a:spLocks noGrp="1"/>
          </p:cNvSpPr>
          <p:nvPr>
            <p:ph type="sldNum" sz="quarter" idx="12"/>
          </p:nvPr>
        </p:nvSpPr>
        <p:spPr/>
        <p:txBody>
          <a:bodyPr/>
          <a:lstStyle/>
          <a:p>
            <a:fld id="{8282A157-3ED7-40E2-BE0F-B9590EFFA851}" type="slidenum">
              <a:rPr lang="en-US" smtClean="0"/>
              <a:t>3</a:t>
            </a:fld>
            <a:endParaRPr lang="en-US"/>
          </a:p>
        </p:txBody>
      </p:sp>
    </p:spTree>
    <p:extLst>
      <p:ext uri="{BB962C8B-B14F-4D97-AF65-F5344CB8AC3E}">
        <p14:creationId xmlns:p14="http://schemas.microsoft.com/office/powerpoint/2010/main" val="3571355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B050"/>
                </a:solidFill>
              </a:rPr>
              <a:t>Adam Sugar Mills Limited        </a:t>
            </a:r>
            <a:r>
              <a:rPr lang="en-US" b="1" dirty="0" smtClean="0">
                <a:solidFill>
                  <a:srgbClr val="00B050"/>
                </a:solidFill>
              </a:rPr>
              <a:t>Operational &amp; Financial Brief</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26337774"/>
              </p:ext>
            </p:extLst>
          </p:nvPr>
        </p:nvGraphicFramePr>
        <p:xfrm>
          <a:off x="1835696" y="1556792"/>
          <a:ext cx="5688632" cy="4766134"/>
        </p:xfrm>
        <a:graphic>
          <a:graphicData uri="http://schemas.openxmlformats.org/drawingml/2006/table">
            <a:tbl>
              <a:tblPr>
                <a:tableStyleId>{5C22544A-7EE6-4342-B048-85BDC9FD1C3A}</a:tableStyleId>
              </a:tblPr>
              <a:tblGrid>
                <a:gridCol w="3418439"/>
                <a:gridCol w="1262081"/>
                <a:gridCol w="1008112"/>
              </a:tblGrid>
              <a:tr h="436952">
                <a:tc>
                  <a:txBody>
                    <a:bodyPr/>
                    <a:lstStyle/>
                    <a:p>
                      <a:pPr algn="ctr" fontAlgn="b"/>
                      <a:r>
                        <a:rPr lang="en-US" sz="1200" u="none" strike="noStrike" dirty="0">
                          <a:effectLst/>
                        </a:rPr>
                        <a:t>Particulars</a:t>
                      </a:r>
                      <a:endParaRPr lang="en-US" sz="1200" b="1" i="0" u="none" strike="noStrike" dirty="0">
                        <a:solidFill>
                          <a:srgbClr val="000000"/>
                        </a:solidFill>
                        <a:effectLst/>
                        <a:latin typeface="Calibri"/>
                      </a:endParaRPr>
                    </a:p>
                  </a:txBody>
                  <a:tcPr marL="7568" marR="7568" marT="7568" marB="0" anchor="b"/>
                </a:tc>
                <a:tc>
                  <a:txBody>
                    <a:bodyPr/>
                    <a:lstStyle/>
                    <a:p>
                      <a:pPr algn="ctr" fontAlgn="b"/>
                      <a:r>
                        <a:rPr lang="en-US" sz="1200" u="none" strike="noStrike" dirty="0">
                          <a:effectLst/>
                        </a:rPr>
                        <a:t>FY-2024</a:t>
                      </a:r>
                      <a:endParaRPr lang="en-US" sz="1200" b="1" i="0" u="none" strike="noStrike" dirty="0">
                        <a:solidFill>
                          <a:srgbClr val="000000"/>
                        </a:solidFill>
                        <a:effectLst/>
                        <a:latin typeface="Calibri"/>
                      </a:endParaRPr>
                    </a:p>
                  </a:txBody>
                  <a:tcPr marL="7568" marR="7568" marT="7568" marB="0" anchor="b"/>
                </a:tc>
                <a:tc>
                  <a:txBody>
                    <a:bodyPr/>
                    <a:lstStyle/>
                    <a:p>
                      <a:pPr algn="ctr" fontAlgn="b"/>
                      <a:r>
                        <a:rPr lang="en-US" sz="1200" u="none" strike="noStrike" dirty="0">
                          <a:effectLst/>
                        </a:rPr>
                        <a:t>FY-2023</a:t>
                      </a:r>
                      <a:endParaRPr lang="en-US" sz="1200" b="1"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7568" marR="7568" marT="7568"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7568" marR="7568" marT="7568" marB="0" anchor="b"/>
                </a:tc>
                <a:tc>
                  <a:txBody>
                    <a:bodyPr/>
                    <a:lstStyle/>
                    <a:p>
                      <a:pPr algn="l" fontAlgn="b"/>
                      <a:r>
                        <a:rPr lang="en-US" sz="1200" u="none" strike="noStrike">
                          <a:effectLst/>
                        </a:rPr>
                        <a:t> </a:t>
                      </a:r>
                      <a:endParaRPr lang="en-US" sz="1200" b="0" i="0" u="none" strike="noStrike">
                        <a:solidFill>
                          <a:srgbClr val="000000"/>
                        </a:solidFill>
                        <a:effectLst/>
                        <a:latin typeface="Calibri"/>
                      </a:endParaRPr>
                    </a:p>
                  </a:txBody>
                  <a:tcPr marL="7568" marR="7568" marT="7568" marB="0" anchor="b"/>
                </a:tc>
              </a:tr>
              <a:tr h="196781">
                <a:tc>
                  <a:txBody>
                    <a:bodyPr/>
                    <a:lstStyle/>
                    <a:p>
                      <a:pPr algn="l" fontAlgn="b"/>
                      <a:r>
                        <a:rPr lang="en-US" sz="1200" u="none" strike="noStrike" dirty="0">
                          <a:effectLst/>
                        </a:rPr>
                        <a:t>Cane Crushed - Metric Ton</a:t>
                      </a:r>
                      <a:endParaRPr lang="en-US" sz="1200" b="0"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dirty="0">
                          <a:effectLst/>
                        </a:rPr>
                        <a:t>            684,186 </a:t>
                      </a:r>
                      <a:endParaRPr lang="en-US" sz="1200" b="0"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dirty="0">
                          <a:effectLst/>
                        </a:rPr>
                        <a:t>            590,048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Recovery -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10.13%</a:t>
                      </a:r>
                      <a:endParaRPr lang="en-US" sz="1200" b="0"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dirty="0">
                          <a:effectLst/>
                        </a:rPr>
                        <a:t>9.79%</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dirty="0">
                          <a:effectLst/>
                        </a:rPr>
                        <a:t>Sugar Produced - Metric Tons</a:t>
                      </a:r>
                      <a:endParaRPr lang="en-US" sz="1200" b="0"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dirty="0">
                          <a:effectLst/>
                        </a:rPr>
                        <a:t>              69,369 </a:t>
                      </a:r>
                      <a:endParaRPr lang="en-US" sz="1200" b="0"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dirty="0">
                          <a:effectLst/>
                        </a:rPr>
                        <a:t>              57,790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dirty="0">
                          <a:effectLst/>
                        </a:rPr>
                        <a:t>Season Duration - Days</a:t>
                      </a:r>
                      <a:endParaRPr lang="en-US" sz="1200" b="0"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a:effectLst/>
                        </a:rPr>
                        <a:t>                   104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106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Minimum Support Price of Sugar Cane - PKR / 40 Kg.</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a:effectLst/>
                        </a:rPr>
                        <a:t>              400.00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300.00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dirty="0" smtClean="0">
                          <a:effectLst/>
                        </a:rPr>
                        <a:t>Sugar </a:t>
                      </a:r>
                      <a:r>
                        <a:rPr lang="en-US" sz="1200" u="none" strike="noStrike" dirty="0">
                          <a:effectLst/>
                        </a:rPr>
                        <a:t>Cane Cost per 40 Kg. </a:t>
                      </a:r>
                      <a:endParaRPr lang="en-US" sz="1200" b="1"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a:effectLst/>
                        </a:rPr>
                        <a:t>              450.37 </a:t>
                      </a:r>
                      <a:endParaRPr lang="en-US" sz="1200" b="1"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313.96 </a:t>
                      </a:r>
                      <a:endParaRPr lang="en-US" sz="1200" b="1"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a:effectLst/>
                        </a:rPr>
                        <a:t>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Sales (PKR)</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8,055,242,392 </a:t>
                      </a:r>
                      <a:endParaRPr lang="en-US" sz="1200" b="0"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dirty="0">
                          <a:effectLst/>
                        </a:rPr>
                        <a:t>  5,426,394,318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Cost of goods sold (PKR)</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a:effectLst/>
                        </a:rPr>
                        <a:t>  7,130,102,302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4,785,332,133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Gross profit (PKR)</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a:effectLst/>
                        </a:rPr>
                        <a:t>     925,140,090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641,062,185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Profit before tax (PKR)</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a:effectLst/>
                        </a:rPr>
                        <a:t>     106,537,339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132,018,962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Profit after tax (PKR)</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a:effectLst/>
                        </a:rPr>
                        <a:t>       54,245,694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117,516,678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dirty="0" smtClean="0">
                          <a:effectLst/>
                        </a:rPr>
                        <a:t>Earnings </a:t>
                      </a:r>
                      <a:r>
                        <a:rPr lang="en-US" sz="1200" u="none" strike="noStrike" dirty="0">
                          <a:effectLst/>
                        </a:rPr>
                        <a:t>per share  (PKR)</a:t>
                      </a:r>
                      <a:endParaRPr lang="en-US" sz="1200" b="0"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a:effectLst/>
                        </a:rPr>
                        <a:t>                  3.14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6.80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dirty="0" smtClean="0">
                          <a:effectLst/>
                        </a:rPr>
                        <a:t>Breakup </a:t>
                      </a:r>
                      <a:r>
                        <a:rPr lang="en-US" sz="1200" u="none" strike="noStrike" dirty="0">
                          <a:effectLst/>
                        </a:rPr>
                        <a:t>value of share (PKR)</a:t>
                      </a:r>
                      <a:endParaRPr lang="en-US" sz="1200" b="0" i="0" u="none" strike="noStrike" dirty="0">
                        <a:solidFill>
                          <a:srgbClr val="000000"/>
                        </a:solidFill>
                        <a:effectLst/>
                        <a:latin typeface="Calibri"/>
                      </a:endParaRPr>
                    </a:p>
                  </a:txBody>
                  <a:tcPr marL="7568" marR="7568" marT="7568" marB="0" anchor="b"/>
                </a:tc>
                <a:tc>
                  <a:txBody>
                    <a:bodyPr/>
                    <a:lstStyle/>
                    <a:p>
                      <a:pPr algn="r" fontAlgn="b"/>
                      <a:r>
                        <a:rPr lang="en-US" sz="1200" u="none" strike="noStrike">
                          <a:effectLst/>
                        </a:rPr>
                        <a:t>              304.06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304.42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a:effectLst/>
                        </a:rPr>
                        <a:t>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Gross profit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a:effectLst/>
                        </a:rPr>
                        <a:t>11.48%</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11.81%</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Profit before tax (%)</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a:effectLst/>
                        </a:rPr>
                        <a:t>1.32%</a:t>
                      </a:r>
                      <a:endParaRPr lang="en-US" sz="1200" b="0" i="0" u="none" strike="noStrike">
                        <a:solidFill>
                          <a:srgbClr val="000000"/>
                        </a:solidFill>
                        <a:effectLst/>
                        <a:latin typeface="Calibri"/>
                      </a:endParaRPr>
                    </a:p>
                  </a:txBody>
                  <a:tcPr marL="7568" marR="7568" marT="7568" marB="0" anchor="b"/>
                </a:tc>
                <a:tc>
                  <a:txBody>
                    <a:bodyPr/>
                    <a:lstStyle/>
                    <a:p>
                      <a:pPr algn="r" fontAlgn="b"/>
                      <a:r>
                        <a:rPr lang="en-US" sz="1200" u="none" strike="noStrike" dirty="0">
                          <a:effectLst/>
                        </a:rPr>
                        <a:t>2.43%</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 </a:t>
                      </a:r>
                      <a:endParaRPr lang="en-US" sz="1200" b="0" i="0" u="none" strike="noStrike">
                        <a:solidFill>
                          <a:srgbClr val="000000"/>
                        </a:solidFill>
                        <a:effectLst/>
                        <a:latin typeface="Calibri"/>
                      </a:endParaRPr>
                    </a:p>
                  </a:txBody>
                  <a:tcPr marL="7568" marR="7568" marT="7568" marB="0" anchor="b"/>
                </a:tc>
                <a:tc>
                  <a:txBody>
                    <a:bodyPr/>
                    <a:lstStyle/>
                    <a:p>
                      <a:pPr algn="l" fontAlgn="b"/>
                      <a:r>
                        <a:rPr lang="en-US" sz="1200" u="none" strike="noStrike">
                          <a:effectLst/>
                        </a:rPr>
                        <a:t> </a:t>
                      </a:r>
                      <a:endParaRPr lang="en-US" sz="1200" b="0" i="0" u="none" strike="noStrike">
                        <a:solidFill>
                          <a:srgbClr val="000000"/>
                        </a:solidFill>
                        <a:effectLst/>
                        <a:latin typeface="Calibri"/>
                      </a:endParaRPr>
                    </a:p>
                  </a:txBody>
                  <a:tcPr marL="7568" marR="7568" marT="7568"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a:effectLst/>
                        </a:rPr>
                        <a:t>Current ratio</a:t>
                      </a:r>
                      <a:endParaRPr lang="en-US" sz="1200" b="0" i="0" u="none" strike="noStrike">
                        <a:solidFill>
                          <a:srgbClr val="000000"/>
                        </a:solidFill>
                        <a:effectLst/>
                        <a:latin typeface="Calibri"/>
                      </a:endParaRPr>
                    </a:p>
                  </a:txBody>
                  <a:tcPr marL="7568" marR="7568" marT="7568" marB="0" anchor="b"/>
                </a:tc>
                <a:tc>
                  <a:txBody>
                    <a:bodyPr/>
                    <a:lstStyle/>
                    <a:p>
                      <a:pPr algn="ctr" fontAlgn="b"/>
                      <a:r>
                        <a:rPr lang="en-US" sz="1200" u="none" strike="noStrike">
                          <a:effectLst/>
                        </a:rPr>
                        <a:t> 1.04 : 1.00 </a:t>
                      </a:r>
                      <a:endParaRPr lang="en-US" sz="1200" b="0" i="0" u="none" strike="noStrike">
                        <a:solidFill>
                          <a:srgbClr val="000000"/>
                        </a:solidFill>
                        <a:effectLst/>
                        <a:latin typeface="Calibri"/>
                      </a:endParaRPr>
                    </a:p>
                  </a:txBody>
                  <a:tcPr marL="7568" marR="7568" marT="7568" marB="0" anchor="b"/>
                </a:tc>
                <a:tc>
                  <a:txBody>
                    <a:bodyPr/>
                    <a:lstStyle/>
                    <a:p>
                      <a:pPr algn="ctr" fontAlgn="b"/>
                      <a:r>
                        <a:rPr lang="en-US" sz="1200" u="none" strike="noStrike" dirty="0">
                          <a:effectLst/>
                        </a:rPr>
                        <a:t> 1.11 : 1.00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dirty="0">
                          <a:effectLst/>
                        </a:rPr>
                        <a:t>Long term bank debt to equity ratio</a:t>
                      </a:r>
                      <a:endParaRPr lang="en-US" sz="1200" b="0" i="0" u="none" strike="noStrike" dirty="0">
                        <a:solidFill>
                          <a:srgbClr val="000000"/>
                        </a:solidFill>
                        <a:effectLst/>
                        <a:latin typeface="Calibri"/>
                      </a:endParaRPr>
                    </a:p>
                  </a:txBody>
                  <a:tcPr marL="7568" marR="7568" marT="7568" marB="0" anchor="b"/>
                </a:tc>
                <a:tc>
                  <a:txBody>
                    <a:bodyPr/>
                    <a:lstStyle/>
                    <a:p>
                      <a:pPr algn="ctr" fontAlgn="b"/>
                      <a:r>
                        <a:rPr lang="en-US" sz="1200" u="none" strike="noStrike" dirty="0" smtClean="0">
                          <a:effectLst/>
                        </a:rPr>
                        <a:t>0.06 </a:t>
                      </a:r>
                      <a:r>
                        <a:rPr lang="en-US" sz="1200" u="none" strike="noStrike" dirty="0">
                          <a:effectLst/>
                        </a:rPr>
                        <a:t>: 0.94 </a:t>
                      </a:r>
                      <a:endParaRPr lang="en-US" sz="1200" b="0" i="0" u="none" strike="noStrike" dirty="0">
                        <a:solidFill>
                          <a:srgbClr val="000000"/>
                        </a:solidFill>
                        <a:effectLst/>
                        <a:latin typeface="Calibri"/>
                      </a:endParaRPr>
                    </a:p>
                  </a:txBody>
                  <a:tcPr marL="7568" marR="7568" marT="7568" marB="0" anchor="b"/>
                </a:tc>
                <a:tc>
                  <a:txBody>
                    <a:bodyPr/>
                    <a:lstStyle/>
                    <a:p>
                      <a:pPr algn="ctr" fontAlgn="b"/>
                      <a:r>
                        <a:rPr lang="en-US" sz="1200" u="none" strike="noStrike" dirty="0">
                          <a:effectLst/>
                        </a:rPr>
                        <a:t> 0.07 : 0.93 </a:t>
                      </a:r>
                      <a:endParaRPr lang="en-US" sz="1200" b="0" i="0" u="none" strike="noStrike" dirty="0">
                        <a:solidFill>
                          <a:srgbClr val="000000"/>
                        </a:solidFill>
                        <a:effectLst/>
                        <a:latin typeface="Calibri"/>
                      </a:endParaRPr>
                    </a:p>
                  </a:txBody>
                  <a:tcPr marL="7568" marR="7568" marT="7568" marB="0" anchor="b"/>
                </a:tc>
              </a:tr>
              <a:tr h="196781">
                <a:tc>
                  <a:txBody>
                    <a:bodyPr/>
                    <a:lstStyle/>
                    <a:p>
                      <a:pPr algn="l" fontAlgn="b"/>
                      <a:r>
                        <a:rPr lang="en-US" sz="1200" u="none" strike="noStrike" dirty="0" smtClean="0">
                          <a:effectLst/>
                        </a:rPr>
                        <a:t>Interest </a:t>
                      </a:r>
                      <a:r>
                        <a:rPr lang="en-US" sz="1200" u="none" strike="noStrike" dirty="0">
                          <a:effectLst/>
                        </a:rPr>
                        <a:t>cover - Times</a:t>
                      </a:r>
                      <a:endParaRPr lang="en-US" sz="1200" b="0" i="0" u="none" strike="noStrike" dirty="0">
                        <a:solidFill>
                          <a:srgbClr val="000000"/>
                        </a:solidFill>
                        <a:effectLst/>
                        <a:latin typeface="Calibri"/>
                      </a:endParaRPr>
                    </a:p>
                  </a:txBody>
                  <a:tcPr marL="7568" marR="7568" marT="7568" marB="0" anchor="b"/>
                </a:tc>
                <a:tc>
                  <a:txBody>
                    <a:bodyPr/>
                    <a:lstStyle/>
                    <a:p>
                      <a:pPr algn="l" fontAlgn="b"/>
                      <a:r>
                        <a:rPr lang="en-US" sz="1200" u="none" strike="noStrike">
                          <a:effectLst/>
                        </a:rPr>
                        <a:t>                  1.25 </a:t>
                      </a:r>
                      <a:endParaRPr lang="en-US" sz="1200" b="0" i="0" u="none" strike="noStrike">
                        <a:solidFill>
                          <a:srgbClr val="000000"/>
                        </a:solidFill>
                        <a:effectLst/>
                        <a:latin typeface="Calibri"/>
                      </a:endParaRPr>
                    </a:p>
                  </a:txBody>
                  <a:tcPr marL="7568" marR="7568" marT="7568" marB="0" anchor="b"/>
                </a:tc>
                <a:tc>
                  <a:txBody>
                    <a:bodyPr/>
                    <a:lstStyle/>
                    <a:p>
                      <a:pPr algn="l" fontAlgn="b"/>
                      <a:r>
                        <a:rPr lang="en-US" sz="1200" u="none" strike="noStrike" dirty="0">
                          <a:effectLst/>
                        </a:rPr>
                        <a:t>                  1.60 </a:t>
                      </a:r>
                      <a:endParaRPr lang="en-US" sz="1200" b="0" i="0" u="none" strike="noStrike" dirty="0">
                        <a:solidFill>
                          <a:srgbClr val="000000"/>
                        </a:solidFill>
                        <a:effectLst/>
                        <a:latin typeface="Calibri"/>
                      </a:endParaRPr>
                    </a:p>
                  </a:txBody>
                  <a:tcPr marL="7568" marR="7568" marT="7568" marB="0" anchor="b"/>
                </a:tc>
              </a:tr>
            </a:tbl>
          </a:graphicData>
        </a:graphic>
      </p:graphicFrame>
      <p:sp>
        <p:nvSpPr>
          <p:cNvPr id="4" name="Slide Number Placeholder 3"/>
          <p:cNvSpPr>
            <a:spLocks noGrp="1"/>
          </p:cNvSpPr>
          <p:nvPr>
            <p:ph type="sldNum" sz="quarter" idx="12"/>
          </p:nvPr>
        </p:nvSpPr>
        <p:spPr/>
        <p:txBody>
          <a:bodyPr/>
          <a:lstStyle/>
          <a:p>
            <a:fld id="{8282A157-3ED7-40E2-BE0F-B9590EFFA851}" type="slidenum">
              <a:rPr lang="en-US" smtClean="0"/>
              <a:t>4</a:t>
            </a:fld>
            <a:endParaRPr lang="en-US"/>
          </a:p>
        </p:txBody>
      </p:sp>
    </p:spTree>
    <p:extLst>
      <p:ext uri="{BB962C8B-B14F-4D97-AF65-F5344CB8AC3E}">
        <p14:creationId xmlns:p14="http://schemas.microsoft.com/office/powerpoint/2010/main" val="254848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21499"/>
            <a:ext cx="7992888" cy="4185761"/>
          </a:xfrm>
          <a:prstGeom prst="rect">
            <a:avLst/>
          </a:prstGeom>
        </p:spPr>
        <p:txBody>
          <a:bodyPr wrap="square">
            <a:spAutoFit/>
          </a:bodyPr>
          <a:lstStyle/>
          <a:p>
            <a:r>
              <a:rPr lang="en-US" sz="1400" dirty="0"/>
              <a:t>The crushing season (2023-2024) concluded </a:t>
            </a:r>
            <a:r>
              <a:rPr lang="en-US" sz="1400" dirty="0" smtClean="0"/>
              <a:t>on 104</a:t>
            </a:r>
            <a:r>
              <a:rPr lang="en-US" sz="1400" baseline="30000" dirty="0" smtClean="0"/>
              <a:t>th</a:t>
            </a:r>
            <a:r>
              <a:rPr lang="en-US" sz="1400" dirty="0" smtClean="0"/>
              <a:t> </a:t>
            </a:r>
            <a:r>
              <a:rPr lang="en-US" sz="1400" dirty="0"/>
              <a:t>Day almost as of previous period of 106 days. Sugar recovery was improved to 10.13%, due to better rains, bumper crop and our consistent support to growers for cultivation of variety grade cane instead of non-variety crop, resulting in achieving greater production and better sales numbers. </a:t>
            </a:r>
          </a:p>
          <a:p>
            <a:r>
              <a:rPr lang="en-US" sz="1400" dirty="0"/>
              <a:t> </a:t>
            </a:r>
          </a:p>
          <a:p>
            <a:r>
              <a:rPr lang="en-US" sz="1400" dirty="0"/>
              <a:t>The Government of Punjab has increased the minimum support price by 33.33% from PKR 300/40Kgs. to PKR 400/40Kgs. The actual purchase price is higher than the minimum support price due to price competition for cane between mills. </a:t>
            </a:r>
          </a:p>
          <a:p>
            <a:r>
              <a:rPr lang="en-US" sz="1400" dirty="0"/>
              <a:t>  </a:t>
            </a:r>
          </a:p>
          <a:p>
            <a:r>
              <a:rPr lang="en-US" sz="1400" b="1" u="sng" dirty="0"/>
              <a:t>FUTRUE PROSPECTS</a:t>
            </a:r>
            <a:endParaRPr lang="en-US" sz="1400" dirty="0"/>
          </a:p>
          <a:p>
            <a:r>
              <a:rPr lang="en-US" sz="1400" dirty="0"/>
              <a:t> </a:t>
            </a:r>
          </a:p>
          <a:p>
            <a:r>
              <a:rPr lang="en-US" sz="1400" dirty="0"/>
              <a:t>The Government of Punjab has not announced minimum support price for cane crushing season 2024-2025 and left it on market forces to decide the sugarcane price. This result in higher cane rates for the growers, however our cane cost is under the desired controllable level due to our strategic location within cane growing area.</a:t>
            </a:r>
          </a:p>
          <a:p>
            <a:endParaRPr lang="en-US" sz="1400" dirty="0" smtClean="0"/>
          </a:p>
          <a:p>
            <a:r>
              <a:rPr lang="en-US" sz="1400" dirty="0" smtClean="0"/>
              <a:t>Sugar </a:t>
            </a:r>
            <a:r>
              <a:rPr lang="en-US" sz="1400" dirty="0"/>
              <a:t>recovery is reduced to around 9% due to low rainfall and crop disease. This phenomenon is all over Pakistan. Overall country wise production is low and the Government may have to import some quantity of sugar this year.</a:t>
            </a:r>
          </a:p>
        </p:txBody>
      </p:sp>
      <p:sp>
        <p:nvSpPr>
          <p:cNvPr id="3" name="Slide Number Placeholder 2"/>
          <p:cNvSpPr>
            <a:spLocks noGrp="1"/>
          </p:cNvSpPr>
          <p:nvPr>
            <p:ph type="sldNum" sz="quarter" idx="12"/>
          </p:nvPr>
        </p:nvSpPr>
        <p:spPr/>
        <p:txBody>
          <a:bodyPr/>
          <a:lstStyle/>
          <a:p>
            <a:fld id="{8282A157-3ED7-40E2-BE0F-B9590EFFA851}" type="slidenum">
              <a:rPr lang="en-US" smtClean="0"/>
              <a:t>5</a:t>
            </a:fld>
            <a:endParaRPr lang="en-US"/>
          </a:p>
        </p:txBody>
      </p:sp>
    </p:spTree>
    <p:extLst>
      <p:ext uri="{BB962C8B-B14F-4D97-AF65-F5344CB8AC3E}">
        <p14:creationId xmlns:p14="http://schemas.microsoft.com/office/powerpoint/2010/main" val="2665561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615</Words>
  <Application>Microsoft Office PowerPoint</Application>
  <PresentationFormat>On-screen Show (4:3)</PresentationFormat>
  <Paragraphs>122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Adam Sugar Mills Limited </vt:lpstr>
      <vt:lpstr>Adam Group of Companies            Brief Profile</vt:lpstr>
      <vt:lpstr>Adam Sugar Mills Limited        Corporate Information </vt:lpstr>
      <vt:lpstr>Adam Sugar Mills Limited        Operational &amp; Financial Brief</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Adam Sugar Mills Limited </dc:title>
  <dc:creator>faisaladamsm@outlook.com</dc:creator>
  <cp:lastModifiedBy>faisaladamsm@outlook.com</cp:lastModifiedBy>
  <cp:revision>9</cp:revision>
  <dcterms:created xsi:type="dcterms:W3CDTF">2025-03-05T10:29:57Z</dcterms:created>
  <dcterms:modified xsi:type="dcterms:W3CDTF">2025-03-06T08:13:12Z</dcterms:modified>
</cp:coreProperties>
</file>